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68" r:id="rId3"/>
    <p:sldId id="263" r:id="rId4"/>
    <p:sldId id="265" r:id="rId5"/>
    <p:sldId id="269" r:id="rId6"/>
  </p:sldIdLst>
  <p:sldSz cx="12192000" cy="6858000"/>
  <p:notesSz cx="6858000" cy="9144000"/>
  <p:custDataLst>
    <p:tags r:id="rId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5"/>
    <a:srgbClr val="5F5F5F"/>
    <a:srgbClr val="041A35"/>
    <a:srgbClr val="001A34"/>
    <a:srgbClr val="005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088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208" y="1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pn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B2AB2-3512-4208-82FA-B044098EC914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35F03-CE58-41DD-BC22-EC6BEAA992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95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5ED0EA-EF88-4F79-A03C-069F46E2B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0BF1C6-820D-4B66-ADC4-B709CA01F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F7DDEC-0056-4F6F-B751-D52690FF1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796158-DDD8-4266-8CD2-9F30259EA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B8A6E7-425D-4CFD-A2F3-38B3E35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86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5E22D1-A89D-4091-AFC4-EF0B958D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9B293B-BB22-449F-813D-62804BEC7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05615F-F5F2-4771-BAA1-A4955839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B6C516-0DBE-4DF7-AAED-E935C54B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120B07-70F7-4A3F-ACC7-F695D46E7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7855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FAE888D-2197-4B80-A77B-EF3554525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4BE9D4-3525-4DDD-A592-120D025CB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A327FB-2642-493E-98D4-3B0095EB3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5E5DC7-0087-4B36-A323-3C2F5FD1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20E171-6D48-4BDF-B6B8-BFE365CC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36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83615-D73B-433B-86CB-C8E50FCB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AB097D-B288-4BD3-9897-779C335A1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AFA66B-7D71-4019-AE05-86AC2F75A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D0EE3D-9620-4049-BE65-F08277049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994F45-95A2-48A8-B49D-FB6D79582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163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F4B943-D190-46F8-A42F-475828D56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68127C1-50BB-45D2-9DB0-FEFCF8B0C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5CC656-8E16-4C04-86AF-BFAC9C42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085D1C-592B-49F8-9FE9-A5CA5661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FCA8BE-D2E8-4B4A-BB4F-299030C3D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46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F9D2E7-F186-4F6C-B8BB-91E152C60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03AD75-7119-4D12-8D8A-F44DD072F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45F70E-6EBC-46CB-92AB-D66C85871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B62F3D-E504-45C0-965F-FC9EBC74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0C974C-9DB9-438D-8DDC-42818A9B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0C625BB-3321-47D1-84F1-FB1ABE64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464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20BAE-B034-4898-A830-C5D653AD5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57C274-EF95-4BAA-AC4E-CF01D16D1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A98475-D45E-4132-814E-125ACBBAD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BC110AA-3CE2-47B5-B970-1AC612628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9E2D71-C782-4688-B6B9-0B92C5704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331997E-7C52-41A7-90BA-F29BE7F2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425DBCB-DBBC-4FC0-9DD9-3884C41F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BCBAA5-63B6-4DD0-8B38-B1922634C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08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45879-6EC8-462F-8A58-1353F44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88D81DD-C4A7-475F-9ECF-A26B876E4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A491EB-9396-456A-9BA9-9DA04CAC1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3F17B3-883A-4F85-A964-F4983CBF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9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421DE72-437E-4EDE-8A0B-A70C466F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3BC9A49-0045-446B-8195-DC2759DF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1C98F5E-EE58-4BFC-AE61-4D98A0F8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5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D5898-CAFC-49C0-B43C-C17BCA3C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FECB45-A8F4-4ABF-AAD8-4E696CA03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14D251-268B-4D69-981E-71DC9E866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4526E0-FDA5-45A3-85B5-7459283B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015481-39C1-48BE-88D9-4E09333A3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A59697-91E1-42AF-B74D-5A316C24B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93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468CC4-BBD1-4432-A45F-49C87765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7CB1B60-F4A8-4BB6-9A94-8586F3A67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84703B-E38F-42BE-AD50-453C7192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3FC503-11F8-457D-8AE5-8A58EB150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F29329-AEA8-42A7-BDBE-3ABF0BE81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7FC3E1-2E1B-419E-B979-E6488E1C6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810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 hidden="1">
            <a:extLst>
              <a:ext uri="{FF2B5EF4-FFF2-40B4-BE49-F238E27FC236}">
                <a16:creationId xmlns:a16="http://schemas.microsoft.com/office/drawing/2014/main" id="{16C6CE7D-4317-4D35-AC7C-4521E0A2B6B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5554338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14" imgW="416" imgH="416" progId="TCLayout.ActiveDocument.1">
                  <p:embed/>
                </p:oleObj>
              </mc:Choice>
              <mc:Fallback>
                <p:oleObj name="Слайд think-cell" r:id="rId14" imgW="416" imgH="4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64F8C3-521E-409C-BEEB-030F4B0B1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A302B0-5E37-44D9-8000-ACAB29FA6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CCC644-62D4-4B62-A097-7A61E93CAB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840AF-E508-44FC-BD72-3DE464DF4255}" type="datetimeFigureOut">
              <a:rPr lang="ru-RU" smtClean="0"/>
              <a:t>16.09.2025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3AE2BD-347C-4D32-8808-DD80CE60A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EB16CA-2B11-4019-B330-9CDB3FA977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900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oleObject" Target="../embeddings/oleObject3.bin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emf"/><Relationship Id="rId9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oleObject" Target="../embeddings/oleObject4.bin"/><Relationship Id="rId7" Type="http://schemas.openxmlformats.org/officeDocument/2006/relationships/image" Target="../media/image8.png"/><Relationship Id="rId12" Type="http://schemas.openxmlformats.org/officeDocument/2006/relationships/image" Target="../media/image13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11" Type="http://schemas.openxmlformats.org/officeDocument/2006/relationships/image" Target="../media/image12.jpg"/><Relationship Id="rId5" Type="http://schemas.openxmlformats.org/officeDocument/2006/relationships/image" Target="../media/image3.png"/><Relationship Id="rId10" Type="http://schemas.openxmlformats.org/officeDocument/2006/relationships/image" Target="../media/image11.jpg"/><Relationship Id="rId4" Type="http://schemas.openxmlformats.org/officeDocument/2006/relationships/image" Target="../media/image1.emf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oleObject" Target="../embeddings/oleObject6.bin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hyperlink" Target="https://github.com/r-isachenko/2025-DGM-MIPT-YSDA-course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1.emf"/><Relationship Id="rId9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B3B72643-159D-4AE2-9C2E-86141E6AF152}"/>
              </a:ext>
            </a:extLst>
          </p:cNvPr>
          <p:cNvGrpSpPr/>
          <p:nvPr/>
        </p:nvGrpSpPr>
        <p:grpSpPr>
          <a:xfrm>
            <a:off x="1711842" y="0"/>
            <a:ext cx="10480158" cy="6858000"/>
            <a:chOff x="0" y="0"/>
            <a:chExt cx="10480158" cy="685800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91F5FE50-41A3-410B-8A0B-2AAF068C36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2249" t="12029" r="12347" b="11884"/>
            <a:stretch/>
          </p:blipFill>
          <p:spPr>
            <a:xfrm>
              <a:off x="0" y="0"/>
              <a:ext cx="10480158" cy="6858000"/>
            </a:xfrm>
            <a:prstGeom prst="rect">
              <a:avLst/>
            </a:prstGeom>
          </p:spPr>
        </p:pic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1DEFED4C-5DD7-4704-8721-32B30DCA14AC}"/>
                </a:ext>
              </a:extLst>
            </p:cNvPr>
            <p:cNvSpPr/>
            <p:nvPr/>
          </p:nvSpPr>
          <p:spPr>
            <a:xfrm>
              <a:off x="0" y="254000"/>
              <a:ext cx="2895600" cy="1511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rgbClr val="5F5F5F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2872BAF-6D68-4D6B-BFF2-EAC41AD3E8CE}"/>
              </a:ext>
            </a:extLst>
          </p:cNvPr>
          <p:cNvSpPr txBox="1"/>
          <p:nvPr/>
        </p:nvSpPr>
        <p:spPr>
          <a:xfrm>
            <a:off x="111642" y="1379208"/>
            <a:ext cx="6781056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4400" dirty="0">
                <a:latin typeface="Arial Black"/>
              </a:rPr>
              <a:t>ГЕНЕРАТИВНЫЕ МОДЕЛИ</a:t>
            </a:r>
          </a:p>
          <a:p>
            <a:endParaRPr lang="ru-RU" dirty="0">
              <a:solidFill>
                <a:srgbClr val="0068B5"/>
              </a:solidFill>
            </a:endParaRP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ЛЕКТОР: РОМАН ИСАЧЕНКО</a:t>
            </a:r>
            <a:endParaRPr lang="en-US" spc="-60" dirty="0"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СЕМИНАРИСТ: МАТВЕЙ МОРОЗОВ</a:t>
            </a: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ДОМАШКИ: ГРИГОРИЙ КСЕНОФОНТОВ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7BD5173-42FA-48B4-A33F-8AC1BB7F58D5}"/>
              </a:ext>
            </a:extLst>
          </p:cNvPr>
          <p:cNvSpPr/>
          <p:nvPr/>
        </p:nvSpPr>
        <p:spPr>
          <a:xfrm>
            <a:off x="111642" y="623466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СТАРТ КУРСА: 16.0</a:t>
            </a:r>
            <a:r>
              <a:rPr lang="en-US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9</a:t>
            </a:r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.2025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9B5CB5B-2635-B748-8294-F16DC1B826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2678BC-6B88-EE44-4749-6BD7E32BAB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81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825740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C1A5A09-83E0-4D69-BD82-8DBB9FDF728A}"/>
              </a:ext>
            </a:extLst>
          </p:cNvPr>
          <p:cNvSpPr/>
          <p:nvPr/>
        </p:nvSpPr>
        <p:spPr>
          <a:xfrm>
            <a:off x="225267" y="1008225"/>
            <a:ext cx="2203301" cy="271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Discriminative model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594CCD0-01B1-4DD4-9D8E-EF97DF16299D}"/>
              </a:ext>
            </a:extLst>
          </p:cNvPr>
          <p:cNvSpPr/>
          <p:nvPr/>
        </p:nvSpPr>
        <p:spPr>
          <a:xfrm>
            <a:off x="3371319" y="1012948"/>
            <a:ext cx="2203301" cy="271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Geerative</a:t>
            </a:r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 model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66560011-E99F-4294-8DA1-65E8465242D4}"/>
              </a:ext>
            </a:extLst>
          </p:cNvPr>
          <p:cNvSpPr/>
          <p:nvPr/>
        </p:nvSpPr>
        <p:spPr>
          <a:xfrm>
            <a:off x="261343" y="3937529"/>
            <a:ext cx="7021199" cy="2856653"/>
          </a:xfrm>
          <a:prstGeom prst="roundRect">
            <a:avLst>
              <a:gd name="adj" fmla="val 1048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0615B8E-2349-FD41-BD51-B5061B3F73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57DE24D-1CAB-9445-BCC9-5F80C35988B1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ГЕНЕРАТИВНЫЕ МОДЕЛИ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BC5346-581D-1D51-9A3C-9C9E103092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  <p:pic>
        <p:nvPicPr>
          <p:cNvPr id="3" name="Google Shape;131;p3">
            <a:extLst>
              <a:ext uri="{FF2B5EF4-FFF2-40B4-BE49-F238E27FC236}">
                <a16:creationId xmlns:a16="http://schemas.microsoft.com/office/drawing/2014/main" id="{D5E4DC25-2EBB-A7B3-14AD-BF5FB1F99C69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43405" r="1639" b="3282"/>
          <a:stretch/>
        </p:blipFill>
        <p:spPr>
          <a:xfrm>
            <a:off x="3541568" y="1425605"/>
            <a:ext cx="3588222" cy="240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3;p3">
            <a:extLst>
              <a:ext uri="{FF2B5EF4-FFF2-40B4-BE49-F238E27FC236}">
                <a16:creationId xmlns:a16="http://schemas.microsoft.com/office/drawing/2014/main" id="{B40DB4B9-6226-2B04-EA75-A4127EDE9D24}"/>
              </a:ext>
            </a:extLst>
          </p:cNvPr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141;p3">
            <a:extLst>
              <a:ext uri="{FF2B5EF4-FFF2-40B4-BE49-F238E27FC236}">
                <a16:creationId xmlns:a16="http://schemas.microsoft.com/office/drawing/2014/main" id="{029F744D-F24E-DE5A-9DBB-3D89A5A51CAB}"/>
              </a:ext>
            </a:extLst>
          </p:cNvPr>
          <p:cNvSpPr/>
          <p:nvPr/>
        </p:nvSpPr>
        <p:spPr>
          <a:xfrm>
            <a:off x="261344" y="976202"/>
            <a:ext cx="7021199" cy="2961327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989EB7-A154-8CC4-F764-D17A23917B4A}"/>
              </a:ext>
            </a:extLst>
          </p:cNvPr>
          <p:cNvGrpSpPr/>
          <p:nvPr/>
        </p:nvGrpSpPr>
        <p:grpSpPr>
          <a:xfrm>
            <a:off x="321187" y="1301441"/>
            <a:ext cx="2816729" cy="2407248"/>
            <a:chOff x="315809" y="1252445"/>
            <a:chExt cx="2931611" cy="2505430"/>
          </a:xfrm>
        </p:grpSpPr>
        <p:pic>
          <p:nvPicPr>
            <p:cNvPr id="15" name="Google Shape;129;p3">
              <a:extLst>
                <a:ext uri="{FF2B5EF4-FFF2-40B4-BE49-F238E27FC236}">
                  <a16:creationId xmlns:a16="http://schemas.microsoft.com/office/drawing/2014/main" id="{871D110B-42D8-A630-F470-029298B4C2FF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C8E394F-C400-2CD2-ABBB-F5A7705E8E1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Google Shape;132;p3">
            <a:extLst>
              <a:ext uri="{FF2B5EF4-FFF2-40B4-BE49-F238E27FC236}">
                <a16:creationId xmlns:a16="http://schemas.microsoft.com/office/drawing/2014/main" id="{D4A2F66F-C3BC-7932-D3DF-AF0158C3B3F9}"/>
              </a:ext>
            </a:extLst>
          </p:cNvPr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D5A795C-C767-67E0-AE98-938E1DEBCF7F}"/>
              </a:ext>
            </a:extLst>
          </p:cNvPr>
          <p:cNvSpPr txBox="1"/>
          <p:nvPr/>
        </p:nvSpPr>
        <p:spPr>
          <a:xfrm>
            <a:off x="421239" y="6373976"/>
            <a:ext cx="461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ffectLst/>
                <a:latin typeface="Helvetica" pitchFamily="2" charset="0"/>
              </a:rPr>
              <a:t>www.midjourney.com</a:t>
            </a:r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/explore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E1225AF-5FA5-CC6A-5962-F1AABA32652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9032" b="53149"/>
          <a:stretch/>
        </p:blipFill>
        <p:spPr>
          <a:xfrm>
            <a:off x="625363" y="4239631"/>
            <a:ext cx="6293159" cy="19249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6923ED4-A934-0359-D61C-FCC69B51378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65377"/>
          <a:stretch/>
        </p:blipFill>
        <p:spPr>
          <a:xfrm>
            <a:off x="7435902" y="1327924"/>
            <a:ext cx="4533845" cy="509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0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Прямоугольник: скругленные углы 52">
            <a:extLst>
              <a:ext uri="{FF2B5EF4-FFF2-40B4-BE49-F238E27FC236}">
                <a16:creationId xmlns:a16="http://schemas.microsoft.com/office/drawing/2014/main" id="{8E83C5CC-7729-4744-B6C6-00459095149D}"/>
              </a:ext>
            </a:extLst>
          </p:cNvPr>
          <p:cNvSpPr/>
          <p:nvPr/>
        </p:nvSpPr>
        <p:spPr>
          <a:xfrm>
            <a:off x="5495478" y="1243441"/>
            <a:ext cx="6469625" cy="5339923"/>
          </a:xfrm>
          <a:prstGeom prst="roundRect">
            <a:avLst>
              <a:gd name="adj" fmla="val 1048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6" name="Прямоугольник: скругленные углы 65">
            <a:extLst>
              <a:ext uri="{FF2B5EF4-FFF2-40B4-BE49-F238E27FC236}">
                <a16:creationId xmlns:a16="http://schemas.microsoft.com/office/drawing/2014/main" id="{B831B59F-FF37-470D-B6F0-147965B3078F}"/>
              </a:ext>
            </a:extLst>
          </p:cNvPr>
          <p:cNvSpPr/>
          <p:nvPr/>
        </p:nvSpPr>
        <p:spPr>
          <a:xfrm>
            <a:off x="5565704" y="998427"/>
            <a:ext cx="3347286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  <a:latin typeface="Arial Black"/>
              </a:rPr>
              <a:t>КОРОТКО О КУРСЕ</a:t>
            </a:r>
          </a:p>
        </p:txBody>
      </p:sp>
      <p:sp>
        <p:nvSpPr>
          <p:cNvPr id="70" name="Прямоугольник 69">
            <a:extLst>
              <a:ext uri="{FF2B5EF4-FFF2-40B4-BE49-F238E27FC236}">
                <a16:creationId xmlns:a16="http://schemas.microsoft.com/office/drawing/2014/main" id="{2E1478E0-78AD-4AFD-95C6-0D3188AD3B49}"/>
              </a:ext>
            </a:extLst>
          </p:cNvPr>
          <p:cNvSpPr/>
          <p:nvPr/>
        </p:nvSpPr>
        <p:spPr>
          <a:xfrm>
            <a:off x="5637131" y="1526672"/>
            <a:ext cx="5982003" cy="5092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CD5CDFD-FD08-574F-8BD1-992CB47CB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575F511-7AC9-E847-A417-87945A3C9772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О ПРЕПОДАВАТЕЛЕ И КУРСЕ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747033-0805-16E6-F71E-C1C2B072AC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  <p:pic>
        <p:nvPicPr>
          <p:cNvPr id="7" name="Google Shape;106;p2">
            <a:extLst>
              <a:ext uri="{FF2B5EF4-FFF2-40B4-BE49-F238E27FC236}">
                <a16:creationId xmlns:a16="http://schemas.microsoft.com/office/drawing/2014/main" id="{23737691-745D-1A38-CA91-FC7FE6721277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7;p2">
            <a:extLst>
              <a:ext uri="{FF2B5EF4-FFF2-40B4-BE49-F238E27FC236}">
                <a16:creationId xmlns:a16="http://schemas.microsoft.com/office/drawing/2014/main" id="{86AF9C00-4409-905A-5852-135610E4E89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08;p2">
            <a:extLst>
              <a:ext uri="{FF2B5EF4-FFF2-40B4-BE49-F238E27FC236}">
                <a16:creationId xmlns:a16="http://schemas.microsoft.com/office/drawing/2014/main" id="{FB7B17DC-765C-B31B-CB19-F1CE6F1121F8}"/>
              </a:ext>
            </a:extLst>
          </p:cNvPr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09;p2" descr="A close up of a logo&#10;&#10;Description automatically generated">
            <a:extLst>
              <a:ext uri="{FF2B5EF4-FFF2-40B4-BE49-F238E27FC236}">
                <a16:creationId xmlns:a16="http://schemas.microsoft.com/office/drawing/2014/main" id="{DB3D28D0-8EA7-1EA6-EC9C-446DB6C66241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0;p2">
            <a:extLst>
              <a:ext uri="{FF2B5EF4-FFF2-40B4-BE49-F238E27FC236}">
                <a16:creationId xmlns:a16="http://schemas.microsoft.com/office/drawing/2014/main" id="{28A93D6A-BC96-B53C-3FC7-EBD4D1A2E484}"/>
              </a:ext>
            </a:extLst>
          </p:cNvPr>
          <p:cNvSpPr/>
          <p:nvPr/>
        </p:nvSpPr>
        <p:spPr>
          <a:xfrm>
            <a:off x="1807922" y="1127641"/>
            <a:ext cx="3080012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latin typeface="Montserrat"/>
                <a:ea typeface="Montserrat"/>
                <a:cs typeface="Montserrat"/>
                <a:sym typeface="Montserrat"/>
              </a:rPr>
              <a:t> лектор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111;p2">
            <a:extLst>
              <a:ext uri="{FF2B5EF4-FFF2-40B4-BE49-F238E27FC236}">
                <a16:creationId xmlns:a16="http://schemas.microsoft.com/office/drawing/2014/main" id="{459B48F3-39C1-55F7-77BA-91B439E3B3C6}"/>
              </a:ext>
            </a:extLst>
          </p:cNvPr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" name="Google Shape;114;p2">
            <a:extLst>
              <a:ext uri="{FF2B5EF4-FFF2-40B4-BE49-F238E27FC236}">
                <a16:creationId xmlns:a16="http://schemas.microsoft.com/office/drawing/2014/main" id="{CE5162DE-D0F5-D7CD-6BBE-A0173029F93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92197" y="4592375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15;p2">
            <a:extLst>
              <a:ext uri="{FF2B5EF4-FFF2-40B4-BE49-F238E27FC236}">
                <a16:creationId xmlns:a16="http://schemas.microsoft.com/office/drawing/2014/main" id="{0152FA99-DD6D-4383-8E41-93D06B5162AF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792060" y="3793369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16;p2">
            <a:extLst>
              <a:ext uri="{FF2B5EF4-FFF2-40B4-BE49-F238E27FC236}">
                <a16:creationId xmlns:a16="http://schemas.microsoft.com/office/drawing/2014/main" id="{A069334A-ADE5-28CF-9182-E0E4931450D4}"/>
              </a:ext>
            </a:extLst>
          </p:cNvPr>
          <p:cNvSpPr/>
          <p:nvPr/>
        </p:nvSpPr>
        <p:spPr>
          <a:xfrm>
            <a:off x="2069504" y="3855166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15000"/>
              </a:lnSpc>
              <a:buSzPts val="1100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Senior CV Engineer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Gradient&amp;Persona</a:t>
            </a:r>
            <a:endParaRPr lang="en-US" sz="2000" dirty="0">
              <a:solidFill>
                <a:srgbClr val="000000"/>
              </a:solidFill>
              <a:latin typeface="Helvetica Neue" panose="02000503000000020004" pitchFamily="2" charset="0"/>
            </a:endParaRPr>
          </a:p>
        </p:txBody>
      </p:sp>
      <p:pic>
        <p:nvPicPr>
          <p:cNvPr id="16" name="Google Shape;117;p2" descr="A close up of a logo&#10;&#10;Description automatically generated">
            <a:extLst>
              <a:ext uri="{FF2B5EF4-FFF2-40B4-BE49-F238E27FC236}">
                <a16:creationId xmlns:a16="http://schemas.microsoft.com/office/drawing/2014/main" id="{C1B74399-CD82-173F-51B2-9413CCBD0E49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867007" y="4297858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18;p2">
            <a:extLst>
              <a:ext uri="{FF2B5EF4-FFF2-40B4-BE49-F238E27FC236}">
                <a16:creationId xmlns:a16="http://schemas.microsoft.com/office/drawing/2014/main" id="{419A33C7-351D-F8E6-22A5-F0D8F337EC0E}"/>
              </a:ext>
            </a:extLst>
          </p:cNvPr>
          <p:cNvSpPr/>
          <p:nvPr/>
        </p:nvSpPr>
        <p:spPr>
          <a:xfrm>
            <a:off x="1792056" y="3180359"/>
            <a:ext cx="3425978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МАТВЕЙ МОРОЗОВ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19;p2">
            <a:extLst>
              <a:ext uri="{FF2B5EF4-FFF2-40B4-BE49-F238E27FC236}">
                <a16:creationId xmlns:a16="http://schemas.microsoft.com/office/drawing/2014/main" id="{F2E61C2C-16BE-28CE-0148-F160507840FF}"/>
              </a:ext>
            </a:extLst>
          </p:cNvPr>
          <p:cNvSpPr/>
          <p:nvPr/>
        </p:nvSpPr>
        <p:spPr>
          <a:xfrm>
            <a:off x="645943" y="4553638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morozov_ma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59788B-0E77-C1A4-A3A1-A09851D1533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26" y="1130834"/>
            <a:ext cx="1343453" cy="1343453"/>
          </a:xfrm>
          <a:prstGeom prst="ellipse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76418DE-27B2-3F74-6EA3-8B3FAA98EA2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3292" y="3238278"/>
            <a:ext cx="1308751" cy="1308751"/>
          </a:xfrm>
          <a:prstGeom prst="ellipse">
            <a:avLst/>
          </a:prstGeom>
        </p:spPr>
      </p:pic>
      <p:pic>
        <p:nvPicPr>
          <p:cNvPr id="21" name="Google Shape;114;p2">
            <a:extLst>
              <a:ext uri="{FF2B5EF4-FFF2-40B4-BE49-F238E27FC236}">
                <a16:creationId xmlns:a16="http://schemas.microsoft.com/office/drawing/2014/main" id="{9D394B2E-8477-6B70-E781-5D4962879D2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31414" y="647667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119;p2">
            <a:extLst>
              <a:ext uri="{FF2B5EF4-FFF2-40B4-BE49-F238E27FC236}">
                <a16:creationId xmlns:a16="http://schemas.microsoft.com/office/drawing/2014/main" id="{221DFDE3-5024-E48C-6DF8-58D0C812E75C}"/>
              </a:ext>
            </a:extLst>
          </p:cNvPr>
          <p:cNvSpPr/>
          <p:nvPr/>
        </p:nvSpPr>
        <p:spPr>
          <a:xfrm>
            <a:off x="572866" y="6405779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gregkseno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625AB5C-93CE-827F-2256-F5F81D71703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3291" y="5193975"/>
            <a:ext cx="1308751" cy="1308751"/>
          </a:xfrm>
          <a:prstGeom prst="ellipse">
            <a:avLst/>
          </a:prstGeom>
        </p:spPr>
      </p:pic>
      <p:pic>
        <p:nvPicPr>
          <p:cNvPr id="27" name="Google Shape;115;p2">
            <a:extLst>
              <a:ext uri="{FF2B5EF4-FFF2-40B4-BE49-F238E27FC236}">
                <a16:creationId xmlns:a16="http://schemas.microsoft.com/office/drawing/2014/main" id="{BB713DDE-E65A-DD7B-D5AC-799E42EED323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792060" y="5685313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116;p2">
            <a:extLst>
              <a:ext uri="{FF2B5EF4-FFF2-40B4-BE49-F238E27FC236}">
                <a16:creationId xmlns:a16="http://schemas.microsoft.com/office/drawing/2014/main" id="{3F12C2E2-EE7F-2BCD-5983-4C7B9D007F62}"/>
              </a:ext>
            </a:extLst>
          </p:cNvPr>
          <p:cNvSpPr/>
          <p:nvPr/>
        </p:nvSpPr>
        <p:spPr>
          <a:xfrm>
            <a:off x="2069504" y="5747110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(2023), аспирант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lang="en-US"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" name="Google Shape;118;p2">
            <a:extLst>
              <a:ext uri="{FF2B5EF4-FFF2-40B4-BE49-F238E27FC236}">
                <a16:creationId xmlns:a16="http://schemas.microsoft.com/office/drawing/2014/main" id="{51963D13-A2AA-FEDE-C993-3288FC18B5BA}"/>
              </a:ext>
            </a:extLst>
          </p:cNvPr>
          <p:cNvSpPr/>
          <p:nvPr/>
        </p:nvSpPr>
        <p:spPr>
          <a:xfrm>
            <a:off x="1792056" y="5072303"/>
            <a:ext cx="3425978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ГРИГОРИЙ КСЕНОФОНТОВ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Montserrat"/>
                <a:ea typeface="Montserrat"/>
                <a:cs typeface="Montserrat"/>
                <a:sym typeface="Montserrat"/>
              </a:rPr>
              <a:t>ассистент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31975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3" name="Таблица 192">
            <a:extLst>
              <a:ext uri="{FF2B5EF4-FFF2-40B4-BE49-F238E27FC236}">
                <a16:creationId xmlns:a16="http://schemas.microsoft.com/office/drawing/2014/main" id="{F0E02A8A-F820-45F5-960F-3B8022DD9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556899"/>
              </p:ext>
            </p:extLst>
          </p:nvPr>
        </p:nvGraphicFramePr>
        <p:xfrm>
          <a:off x="4951102" y="1467851"/>
          <a:ext cx="7017531" cy="492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128">
                  <a:extLst>
                    <a:ext uri="{9D8B030D-6E8A-4147-A177-3AD203B41FA5}">
                      <a16:colId xmlns:a16="http://schemas.microsoft.com/office/drawing/2014/main" val="863319000"/>
                    </a:ext>
                  </a:extLst>
                </a:gridCol>
                <a:gridCol w="6654403">
                  <a:extLst>
                    <a:ext uri="{9D8B030D-6E8A-4147-A177-3AD203B41FA5}">
                      <a16:colId xmlns:a16="http://schemas.microsoft.com/office/drawing/2014/main" val="2063074921"/>
                    </a:ext>
                  </a:extLst>
                </a:gridCol>
              </a:tblGrid>
              <a:tr h="251000">
                <a:tc>
                  <a:txBody>
                    <a:bodyPr/>
                    <a:lstStyle/>
                    <a:p>
                      <a:r>
                        <a:rPr lang="ru-RU" sz="1250" b="0" dirty="0">
                          <a:solidFill>
                            <a:schemeClr val="tx1"/>
                          </a:solidFill>
                          <a:latin typeface="+mn-lt"/>
                          <a:cs typeface="Segoe UI" panose="020B0502040204020203" pitchFamily="34" charset="0"/>
                        </a:rPr>
                        <a:t>№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50" b="0" dirty="0">
                          <a:solidFill>
                            <a:schemeClr val="tx1"/>
                          </a:solidFill>
                          <a:latin typeface="+mn-lt"/>
                          <a:cs typeface="Segoe UI" panose="020B0502040204020203" pitchFamily="34" charset="0"/>
                        </a:rPr>
                        <a:t>Тема лекции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5422444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250" dirty="0"/>
                        <a:t>Logistics. Generative models overview and motivation. Problem statement. Divergence minimization framework. Autoregressive models (</a:t>
                      </a:r>
                      <a:r>
                        <a:rPr lang="en-US" sz="1250" dirty="0" err="1"/>
                        <a:t>PixelCNN</a:t>
                      </a:r>
                      <a:r>
                        <a:rPr lang="en-US" sz="1250" dirty="0"/>
                        <a:t>).</a:t>
                      </a:r>
                      <a:endParaRPr lang="ru-RU" sz="1250" b="0" dirty="0">
                        <a:effectLst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80104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Normalizing Flow (NF). Linear NF. Gaussian autoregressive NF. Coupling layer (</a:t>
                      </a:r>
                      <a:r>
                        <a:rPr lang="en-US" sz="1250" dirty="0" err="1"/>
                        <a:t>RealNVP</a:t>
                      </a:r>
                      <a:r>
                        <a:rPr lang="en-US" sz="1250" dirty="0"/>
                        <a:t>).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9623604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Forward and reverse KL divergence for NF. Latent Variable Models (LVM). Variational lower bound (ELBO). Variational EM-algorithm. </a:t>
                      </a:r>
                      <a:r>
                        <a:rPr lang="ru-RU" sz="1250" dirty="0"/>
                        <a:t>А</a:t>
                      </a:r>
                      <a:r>
                        <a:rPr lang="en-US" sz="1250" dirty="0" err="1"/>
                        <a:t>mortized</a:t>
                      </a:r>
                      <a:r>
                        <a:rPr lang="en-US" sz="1250" dirty="0"/>
                        <a:t> inference.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3230541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ELBO gradients, </a:t>
                      </a:r>
                      <a:r>
                        <a:rPr lang="en-US" sz="1250" dirty="0" err="1"/>
                        <a:t>reparametrization</a:t>
                      </a:r>
                      <a:r>
                        <a:rPr lang="en-US" sz="1250" dirty="0"/>
                        <a:t> trick. Variational Autoencoder (VAE) and link with NF. Discrete VAE latent representations: started.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4368708"/>
                  </a:ext>
                </a:extLst>
              </a:tr>
              <a:tr h="230281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Vector quantization: discrete VAE latent representations. ELBO surgery. Learnable VAE prior.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478484"/>
                  </a:ext>
                </a:extLst>
              </a:tr>
              <a:tr h="197776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Likelihood-free learning. GAN optimality theorem. Wasserstein distance. Wasserstein GAN (WGAN).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459802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Evaluation of likelihood-free models. FID. Precision-Recall. CLIP Score and Human evaluation. Langevin dynamic. Score matching. Denoising score matching: started.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349249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Denoising score matching: recap. Noise conditioned score network (NCSN). Forward gaussian diffusion process. Denoising score matching for diffusion. Reverse gaussian diffusion process: started.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2632296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Gaussian diffusion model as VAE. ELBO derivation. </a:t>
                      </a:r>
                      <a:r>
                        <a:rPr lang="en-US" sz="1250" dirty="0" err="1"/>
                        <a:t>Reparametrization</a:t>
                      </a:r>
                      <a:r>
                        <a:rPr lang="en-US" sz="1250" dirty="0"/>
                        <a:t> of gaussian diffusion model. Denoising diffusion probabilistic model (DDPM): overview.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1473210"/>
                  </a:ext>
                </a:extLst>
              </a:tr>
              <a:tr h="379597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DDPM as score-based generative model. Guidance: classifier guidance, classifier-free guidance. Continuous-in-time NF.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89100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11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Continuity equation for NF log-likelihood. SDE basics. Probability flow ODE. Reverse SDE.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06006"/>
                  </a:ext>
                </a:extLst>
              </a:tr>
              <a:tr h="280111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12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Diffusion and Score matching SDEs. Score-based generative models through SDEs. Flow matching.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9453191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50" dirty="0">
                          <a:latin typeface="+mn-lt"/>
                          <a:cs typeface="Segoe UI" panose="020B0502040204020203" pitchFamily="34" charset="0"/>
                        </a:rPr>
                        <a:t>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50" dirty="0"/>
                        <a:t>Conditional flow matching. Conical Gaussian paths. Linear Interpolation. Link with Score-Based models.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8017322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en-US" sz="1250" dirty="0">
                          <a:latin typeface="+mn-lt"/>
                          <a:cs typeface="Segoe UI" panose="020B0502040204020203" pitchFamily="34" charset="0"/>
                        </a:rPr>
                        <a:t>14</a:t>
                      </a:r>
                      <a:endParaRPr lang="ru-RU" sz="1250" dirty="0"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50" b="0" i="0" u="none" strike="noStrike" dirty="0">
                          <a:effectLst/>
                          <a:latin typeface="+mn-lt"/>
                          <a:cs typeface="Segoe UI" panose="020B0502040204020203" pitchFamily="34" charset="0"/>
                        </a:rPr>
                        <a:t>(</a:t>
                      </a:r>
                      <a:r>
                        <a:rPr lang="en-US" sz="1250" dirty="0">
                          <a:effectLst/>
                        </a:rPr>
                        <a:t>presumably</a:t>
                      </a:r>
                      <a:r>
                        <a:rPr lang="ru-RU" sz="1250" dirty="0">
                          <a:effectLst/>
                        </a:rPr>
                        <a:t>) </a:t>
                      </a:r>
                      <a:r>
                        <a:rPr lang="en-US" sz="1250" dirty="0">
                          <a:effectLst/>
                        </a:rPr>
                        <a:t>Autoregressive diffusion.</a:t>
                      </a:r>
                      <a:endParaRPr lang="en-US" sz="1250" b="0" i="0" u="none" strike="noStrike" dirty="0"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6521517"/>
                  </a:ext>
                </a:extLst>
              </a:tr>
            </a:tbl>
          </a:graphicData>
        </a:graphic>
      </p:graphicFrame>
      <p:sp>
        <p:nvSpPr>
          <p:cNvPr id="194" name="Прямоугольник: скругленные углы 193">
            <a:extLst>
              <a:ext uri="{FF2B5EF4-FFF2-40B4-BE49-F238E27FC236}">
                <a16:creationId xmlns:a16="http://schemas.microsoft.com/office/drawing/2014/main" id="{123177FF-AAC5-438D-AA44-7898CEB716F5}"/>
              </a:ext>
            </a:extLst>
          </p:cNvPr>
          <p:cNvSpPr/>
          <p:nvPr/>
        </p:nvSpPr>
        <p:spPr>
          <a:xfrm>
            <a:off x="4873912" y="1210925"/>
            <a:ext cx="7171912" cy="5515721"/>
          </a:xfrm>
          <a:prstGeom prst="roundRect">
            <a:avLst>
              <a:gd name="adj" fmla="val 957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5" name="Прямоугольник: скругленные углы 194">
            <a:extLst>
              <a:ext uri="{FF2B5EF4-FFF2-40B4-BE49-F238E27FC236}">
                <a16:creationId xmlns:a16="http://schemas.microsoft.com/office/drawing/2014/main" id="{F247B644-262C-498D-9BBA-EC61CBB99240}"/>
              </a:ext>
            </a:extLst>
          </p:cNvPr>
          <p:cNvSpPr/>
          <p:nvPr/>
        </p:nvSpPr>
        <p:spPr>
          <a:xfrm>
            <a:off x="5044032" y="1089830"/>
            <a:ext cx="4234440" cy="29705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  <a:latin typeface="Arial Black"/>
              </a:rPr>
              <a:t>ТЕМЫ ЛЕКЦИЙ</a:t>
            </a:r>
          </a:p>
        </p:txBody>
      </p:sp>
      <p:pic>
        <p:nvPicPr>
          <p:cNvPr id="79" name="Рисунок 78">
            <a:extLst>
              <a:ext uri="{FF2B5EF4-FFF2-40B4-BE49-F238E27FC236}">
                <a16:creationId xmlns:a16="http://schemas.microsoft.com/office/drawing/2014/main" id="{3DB88F3E-F455-234E-AF51-114EF7EB4D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A3D732D4-4DCB-6C4C-88CB-75ACD0BBDC9E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УСТРОЙСТВО КУРСА</a:t>
            </a:r>
          </a:p>
        </p:txBody>
      </p:sp>
      <p:sp>
        <p:nvSpPr>
          <p:cNvPr id="2" name="Google Shape;154;p4">
            <a:extLst>
              <a:ext uri="{FF2B5EF4-FFF2-40B4-BE49-F238E27FC236}">
                <a16:creationId xmlns:a16="http://schemas.microsoft.com/office/drawing/2014/main" id="{52072F32-9BFE-4B31-CD3E-887C64EA5652}"/>
              </a:ext>
            </a:extLst>
          </p:cNvPr>
          <p:cNvSpPr/>
          <p:nvPr/>
        </p:nvSpPr>
        <p:spPr>
          <a:xfrm>
            <a:off x="888555" y="1585024"/>
            <a:ext cx="3273300" cy="1692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oogle Shape;155;p4">
            <a:extLst>
              <a:ext uri="{FF2B5EF4-FFF2-40B4-BE49-F238E27FC236}">
                <a16:creationId xmlns:a16="http://schemas.microsoft.com/office/drawing/2014/main" id="{3C44D2AB-7399-D9EC-9F5F-4ECC55FDFB82}"/>
              </a:ext>
            </a:extLst>
          </p:cNvPr>
          <p:cNvGrpSpPr/>
          <p:nvPr/>
        </p:nvGrpSpPr>
        <p:grpSpPr>
          <a:xfrm>
            <a:off x="540701" y="1739205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4" name="Google Shape;156;p4">
              <a:extLst>
                <a:ext uri="{FF2B5EF4-FFF2-40B4-BE49-F238E27FC236}">
                  <a16:creationId xmlns:a16="http://schemas.microsoft.com/office/drawing/2014/main" id="{DE7327D0-72F8-93C9-94BA-AA9BC4633F7C}"/>
                </a:ext>
              </a:extLst>
            </p:cNvPr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57;p4">
              <a:extLst>
                <a:ext uri="{FF2B5EF4-FFF2-40B4-BE49-F238E27FC236}">
                  <a16:creationId xmlns:a16="http://schemas.microsoft.com/office/drawing/2014/main" id="{E176648C-721F-1D95-FF78-750F005EEB79}"/>
                </a:ext>
              </a:extLst>
            </p:cNvPr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" name="Google Shape;159;p4">
            <a:extLst>
              <a:ext uri="{FF2B5EF4-FFF2-40B4-BE49-F238E27FC236}">
                <a16:creationId xmlns:a16="http://schemas.microsoft.com/office/drawing/2014/main" id="{A4DBA7C0-EE20-1A42-4DA7-B009792E3342}"/>
              </a:ext>
            </a:extLst>
          </p:cNvPr>
          <p:cNvGrpSpPr/>
          <p:nvPr/>
        </p:nvGrpSpPr>
        <p:grpSpPr>
          <a:xfrm>
            <a:off x="529146" y="2889965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8" name="Google Shape;160;p4">
              <a:extLst>
                <a:ext uri="{FF2B5EF4-FFF2-40B4-BE49-F238E27FC236}">
                  <a16:creationId xmlns:a16="http://schemas.microsoft.com/office/drawing/2014/main" id="{AA129D67-41DF-02C3-7856-DDC019F6744E}"/>
                </a:ext>
              </a:extLst>
            </p:cNvPr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61;p4">
              <a:extLst>
                <a:ext uri="{FF2B5EF4-FFF2-40B4-BE49-F238E27FC236}">
                  <a16:creationId xmlns:a16="http://schemas.microsoft.com/office/drawing/2014/main" id="{82146220-FDC5-B0B0-892F-C1C2B04532FA}"/>
                </a:ext>
              </a:extLst>
            </p:cNvPr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62;p4">
              <a:extLst>
                <a:ext uri="{FF2B5EF4-FFF2-40B4-BE49-F238E27FC236}">
                  <a16:creationId xmlns:a16="http://schemas.microsoft.com/office/drawing/2014/main" id="{9996E947-E6F7-6D01-A6C4-F24C168F76FA}"/>
                </a:ext>
              </a:extLst>
            </p:cNvPr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" name="Google Shape;163;p4">
            <a:extLst>
              <a:ext uri="{FF2B5EF4-FFF2-40B4-BE49-F238E27FC236}">
                <a16:creationId xmlns:a16="http://schemas.microsoft.com/office/drawing/2014/main" id="{37E218CA-9710-12DE-D46A-9E0EBA490722}"/>
              </a:ext>
            </a:extLst>
          </p:cNvPr>
          <p:cNvGrpSpPr/>
          <p:nvPr/>
        </p:nvGrpSpPr>
        <p:grpSpPr>
          <a:xfrm>
            <a:off x="509799" y="2520273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2" name="Google Shape;164;p4">
              <a:extLst>
                <a:ext uri="{FF2B5EF4-FFF2-40B4-BE49-F238E27FC236}">
                  <a16:creationId xmlns:a16="http://schemas.microsoft.com/office/drawing/2014/main" id="{A8D86EB1-7349-F36E-F111-D26797E2929F}"/>
                </a:ext>
              </a:extLst>
            </p:cNvPr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65;p4">
              <a:extLst>
                <a:ext uri="{FF2B5EF4-FFF2-40B4-BE49-F238E27FC236}">
                  <a16:creationId xmlns:a16="http://schemas.microsoft.com/office/drawing/2014/main" id="{616FFD24-7337-7F8D-21C0-EE413C1ADE60}"/>
                </a:ext>
              </a:extLst>
            </p:cNvPr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66;p4">
              <a:extLst>
                <a:ext uri="{FF2B5EF4-FFF2-40B4-BE49-F238E27FC236}">
                  <a16:creationId xmlns:a16="http://schemas.microsoft.com/office/drawing/2014/main" id="{9CD9A1A1-FE24-35A2-0A34-C44A9F30C80E}"/>
                </a:ext>
              </a:extLst>
            </p:cNvPr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67;p4">
              <a:extLst>
                <a:ext uri="{FF2B5EF4-FFF2-40B4-BE49-F238E27FC236}">
                  <a16:creationId xmlns:a16="http://schemas.microsoft.com/office/drawing/2014/main" id="{4763D3BB-EC98-667E-AB15-5A5C3E637509}"/>
                </a:ext>
              </a:extLst>
            </p:cNvPr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8;p4">
              <a:extLst>
                <a:ext uri="{FF2B5EF4-FFF2-40B4-BE49-F238E27FC236}">
                  <a16:creationId xmlns:a16="http://schemas.microsoft.com/office/drawing/2014/main" id="{F1BDCBD5-0E29-E6EF-E7C4-F9CEC893E877}"/>
                </a:ext>
              </a:extLst>
            </p:cNvPr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69;p4">
              <a:extLst>
                <a:ext uri="{FF2B5EF4-FFF2-40B4-BE49-F238E27FC236}">
                  <a16:creationId xmlns:a16="http://schemas.microsoft.com/office/drawing/2014/main" id="{8A8F8103-7CFA-286B-AA7F-C2838EF2A855}"/>
                </a:ext>
              </a:extLst>
            </p:cNvPr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0;p4">
              <a:extLst>
                <a:ext uri="{FF2B5EF4-FFF2-40B4-BE49-F238E27FC236}">
                  <a16:creationId xmlns:a16="http://schemas.microsoft.com/office/drawing/2014/main" id="{5F66DC5B-D8EB-16C5-99AC-BDE8A0765DFD}"/>
                </a:ext>
              </a:extLst>
            </p:cNvPr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1;p4">
              <a:extLst>
                <a:ext uri="{FF2B5EF4-FFF2-40B4-BE49-F238E27FC236}">
                  <a16:creationId xmlns:a16="http://schemas.microsoft.com/office/drawing/2014/main" id="{D4A0CD8C-4A5A-1C6B-DC38-26997D0B9C87}"/>
                </a:ext>
              </a:extLst>
            </p:cNvPr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2;p4">
              <a:extLst>
                <a:ext uri="{FF2B5EF4-FFF2-40B4-BE49-F238E27FC236}">
                  <a16:creationId xmlns:a16="http://schemas.microsoft.com/office/drawing/2014/main" id="{5D028B45-5631-D564-1CB8-35F946AF36C6}"/>
                </a:ext>
              </a:extLst>
            </p:cNvPr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3;p4">
              <a:extLst>
                <a:ext uri="{FF2B5EF4-FFF2-40B4-BE49-F238E27FC236}">
                  <a16:creationId xmlns:a16="http://schemas.microsoft.com/office/drawing/2014/main" id="{FC0A6615-9CEF-9BA5-B62D-ADCDA1AF08FD}"/>
                </a:ext>
              </a:extLst>
            </p:cNvPr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4;p4">
              <a:extLst>
                <a:ext uri="{FF2B5EF4-FFF2-40B4-BE49-F238E27FC236}">
                  <a16:creationId xmlns:a16="http://schemas.microsoft.com/office/drawing/2014/main" id="{FD8B2C8D-A2DB-AAED-6636-A3830459E8FA}"/>
                </a:ext>
              </a:extLst>
            </p:cNvPr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5;p4">
              <a:extLst>
                <a:ext uri="{FF2B5EF4-FFF2-40B4-BE49-F238E27FC236}">
                  <a16:creationId xmlns:a16="http://schemas.microsoft.com/office/drawing/2014/main" id="{AA6F5FDC-91A7-FD54-0D2A-C31BE444AACE}"/>
                </a:ext>
              </a:extLst>
            </p:cNvPr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6;p4">
              <a:extLst>
                <a:ext uri="{FF2B5EF4-FFF2-40B4-BE49-F238E27FC236}">
                  <a16:creationId xmlns:a16="http://schemas.microsoft.com/office/drawing/2014/main" id="{2953B0EF-4633-C2F8-F915-1A60F7F60581}"/>
                </a:ext>
              </a:extLst>
            </p:cNvPr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;p4">
              <a:extLst>
                <a:ext uri="{FF2B5EF4-FFF2-40B4-BE49-F238E27FC236}">
                  <a16:creationId xmlns:a16="http://schemas.microsoft.com/office/drawing/2014/main" id="{E1471B3F-DFCB-A897-717B-D84DABC398A2}"/>
                </a:ext>
              </a:extLst>
            </p:cNvPr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8;p4">
              <a:extLst>
                <a:ext uri="{FF2B5EF4-FFF2-40B4-BE49-F238E27FC236}">
                  <a16:creationId xmlns:a16="http://schemas.microsoft.com/office/drawing/2014/main" id="{3BA7DB95-9059-CC60-6EED-0631562248B9}"/>
                </a:ext>
              </a:extLst>
            </p:cNvPr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179;p4">
            <a:extLst>
              <a:ext uri="{FF2B5EF4-FFF2-40B4-BE49-F238E27FC236}">
                <a16:creationId xmlns:a16="http://schemas.microsoft.com/office/drawing/2014/main" id="{31C4D6D4-E896-FF68-F364-AFCD9BF5E4F6}"/>
              </a:ext>
            </a:extLst>
          </p:cNvPr>
          <p:cNvSpPr/>
          <p:nvPr/>
        </p:nvSpPr>
        <p:spPr>
          <a:xfrm>
            <a:off x="874205" y="3924349"/>
            <a:ext cx="3454908" cy="2180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 по 15 баллов:   </a:t>
            </a:r>
            <a:r>
              <a:rPr lang="ru-RU" sz="1300" dirty="0">
                <a:latin typeface="Arial Black"/>
                <a:ea typeface="Montserrat"/>
                <a:cs typeface="Arial Black"/>
                <a:sym typeface="Arial Black"/>
              </a:rPr>
              <a:t>90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latin typeface="Arial Black"/>
                <a:ea typeface="Montserrat"/>
                <a:cs typeface="Arial Black"/>
                <a:sym typeface="Arial Black"/>
              </a:rPr>
              <a:t>30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 120 БАЛЛА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700" dirty="0">
                <a:latin typeface="Arial Black"/>
                <a:ea typeface="Arial Black"/>
                <a:cs typeface="Arial Black"/>
                <a:sym typeface="Arial Black"/>
              </a:rPr>
              <a:t>min(floor(#</a:t>
            </a:r>
            <a:r>
              <a:rPr lang="ru-RU" sz="1700" dirty="0">
                <a:latin typeface="Arial Black"/>
                <a:ea typeface="Arial Black"/>
                <a:cs typeface="Arial Black"/>
                <a:sym typeface="Arial Black"/>
              </a:rPr>
              <a:t>баллов/10), 10)</a:t>
            </a:r>
          </a:p>
        </p:txBody>
      </p:sp>
      <p:grpSp>
        <p:nvGrpSpPr>
          <p:cNvPr id="28" name="Google Shape;180;p4">
            <a:extLst>
              <a:ext uri="{FF2B5EF4-FFF2-40B4-BE49-F238E27FC236}">
                <a16:creationId xmlns:a16="http://schemas.microsoft.com/office/drawing/2014/main" id="{A08F2E2F-21A5-E18A-26D9-3D0A5F1AE11D}"/>
              </a:ext>
            </a:extLst>
          </p:cNvPr>
          <p:cNvGrpSpPr/>
          <p:nvPr/>
        </p:nvGrpSpPr>
        <p:grpSpPr>
          <a:xfrm>
            <a:off x="537399" y="2131705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29" name="Google Shape;181;p4">
              <a:extLst>
                <a:ext uri="{FF2B5EF4-FFF2-40B4-BE49-F238E27FC236}">
                  <a16:creationId xmlns:a16="http://schemas.microsoft.com/office/drawing/2014/main" id="{5CDD0463-043F-21A8-7157-13C97ABE5783}"/>
                </a:ext>
              </a:extLst>
            </p:cNvPr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82;p4">
              <a:extLst>
                <a:ext uri="{FF2B5EF4-FFF2-40B4-BE49-F238E27FC236}">
                  <a16:creationId xmlns:a16="http://schemas.microsoft.com/office/drawing/2014/main" id="{15653980-5043-466E-3842-6131D856EC14}"/>
                </a:ext>
              </a:extLst>
            </p:cNvPr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83;p4">
              <a:extLst>
                <a:ext uri="{FF2B5EF4-FFF2-40B4-BE49-F238E27FC236}">
                  <a16:creationId xmlns:a16="http://schemas.microsoft.com/office/drawing/2014/main" id="{DAE2F37A-917D-E8B3-3AD4-254B04BCC001}"/>
                </a:ext>
              </a:extLst>
            </p:cNvPr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84;p4">
              <a:extLst>
                <a:ext uri="{FF2B5EF4-FFF2-40B4-BE49-F238E27FC236}">
                  <a16:creationId xmlns:a16="http://schemas.microsoft.com/office/drawing/2014/main" id="{E640CE3B-F5DA-19EA-EE5D-9E80B0E73052}"/>
                </a:ext>
              </a:extLst>
            </p:cNvPr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185;p4">
            <a:extLst>
              <a:ext uri="{FF2B5EF4-FFF2-40B4-BE49-F238E27FC236}">
                <a16:creationId xmlns:a16="http://schemas.microsoft.com/office/drawing/2014/main" id="{B1AEF4F4-0060-FC4B-DD07-B8C690490990}"/>
              </a:ext>
            </a:extLst>
          </p:cNvPr>
          <p:cNvGrpSpPr/>
          <p:nvPr/>
        </p:nvGrpSpPr>
        <p:grpSpPr>
          <a:xfrm>
            <a:off x="513280" y="5046622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34" name="Google Shape;186;p4">
              <a:extLst>
                <a:ext uri="{FF2B5EF4-FFF2-40B4-BE49-F238E27FC236}">
                  <a16:creationId xmlns:a16="http://schemas.microsoft.com/office/drawing/2014/main" id="{9FE68D12-4D04-C9E0-B9AA-1D3411CAB322}"/>
                </a:ext>
              </a:extLst>
            </p:cNvPr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87;p4">
              <a:extLst>
                <a:ext uri="{FF2B5EF4-FFF2-40B4-BE49-F238E27FC236}">
                  <a16:creationId xmlns:a16="http://schemas.microsoft.com/office/drawing/2014/main" id="{CE1E3656-BC84-CC77-DA41-3FED74A7E14A}"/>
                </a:ext>
              </a:extLst>
            </p:cNvPr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88;p4">
              <a:extLst>
                <a:ext uri="{FF2B5EF4-FFF2-40B4-BE49-F238E27FC236}">
                  <a16:creationId xmlns:a16="http://schemas.microsoft.com/office/drawing/2014/main" id="{98E6A5A7-A239-CAEE-A830-B407EF7AC2D4}"/>
                </a:ext>
              </a:extLst>
            </p:cNvPr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89;p4">
              <a:extLst>
                <a:ext uri="{FF2B5EF4-FFF2-40B4-BE49-F238E27FC236}">
                  <a16:creationId xmlns:a16="http://schemas.microsoft.com/office/drawing/2014/main" id="{EA4B40B7-C365-ECE3-816A-673360B4D454}"/>
                </a:ext>
              </a:extLst>
            </p:cNvPr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90;p4">
              <a:extLst>
                <a:ext uri="{FF2B5EF4-FFF2-40B4-BE49-F238E27FC236}">
                  <a16:creationId xmlns:a16="http://schemas.microsoft.com/office/drawing/2014/main" id="{9BDD90CB-3746-08FA-7681-0F17C7892C83}"/>
                </a:ext>
              </a:extLst>
            </p:cNvPr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" name="Google Shape;192;p4">
            <a:extLst>
              <a:ext uri="{FF2B5EF4-FFF2-40B4-BE49-F238E27FC236}">
                <a16:creationId xmlns:a16="http://schemas.microsoft.com/office/drawing/2014/main" id="{B272921A-1B49-E4F8-69F4-B0441E4C431E}"/>
              </a:ext>
            </a:extLst>
          </p:cNvPr>
          <p:cNvSpPr/>
          <p:nvPr/>
        </p:nvSpPr>
        <p:spPr>
          <a:xfrm>
            <a:off x="448780" y="1168337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" name="Google Shape;193;p4">
            <a:extLst>
              <a:ext uri="{FF2B5EF4-FFF2-40B4-BE49-F238E27FC236}">
                <a16:creationId xmlns:a16="http://schemas.microsoft.com/office/drawing/2014/main" id="{3F779B1F-33E9-41DC-FED0-FEDCBA9AA854}"/>
              </a:ext>
            </a:extLst>
          </p:cNvPr>
          <p:cNvGrpSpPr/>
          <p:nvPr/>
        </p:nvGrpSpPr>
        <p:grpSpPr>
          <a:xfrm>
            <a:off x="513286" y="4547980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41" name="Google Shape;194;p4">
              <a:extLst>
                <a:ext uri="{FF2B5EF4-FFF2-40B4-BE49-F238E27FC236}">
                  <a16:creationId xmlns:a16="http://schemas.microsoft.com/office/drawing/2014/main" id="{227C2D47-AB0A-A424-DCC7-23F71012F482}"/>
                </a:ext>
              </a:extLst>
            </p:cNvPr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95;p4">
              <a:extLst>
                <a:ext uri="{FF2B5EF4-FFF2-40B4-BE49-F238E27FC236}">
                  <a16:creationId xmlns:a16="http://schemas.microsoft.com/office/drawing/2014/main" id="{E3862FD3-9C86-9389-AF83-E8CBB7D7439F}"/>
                </a:ext>
              </a:extLst>
            </p:cNvPr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96;p4">
              <a:extLst>
                <a:ext uri="{FF2B5EF4-FFF2-40B4-BE49-F238E27FC236}">
                  <a16:creationId xmlns:a16="http://schemas.microsoft.com/office/drawing/2014/main" id="{96C814D0-073F-6003-13CC-47BAFB201326}"/>
                </a:ext>
              </a:extLst>
            </p:cNvPr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97;p4">
              <a:extLst>
                <a:ext uri="{FF2B5EF4-FFF2-40B4-BE49-F238E27FC236}">
                  <a16:creationId xmlns:a16="http://schemas.microsoft.com/office/drawing/2014/main" id="{1B34E105-B4CC-274B-81DC-624DAFA8E256}"/>
                </a:ext>
              </a:extLst>
            </p:cNvPr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198;p4">
            <a:extLst>
              <a:ext uri="{FF2B5EF4-FFF2-40B4-BE49-F238E27FC236}">
                <a16:creationId xmlns:a16="http://schemas.microsoft.com/office/drawing/2014/main" id="{6D1DC7DD-DCC6-73E2-E997-EBA49939A2A5}"/>
              </a:ext>
            </a:extLst>
          </p:cNvPr>
          <p:cNvGrpSpPr/>
          <p:nvPr/>
        </p:nvGrpSpPr>
        <p:grpSpPr>
          <a:xfrm>
            <a:off x="499387" y="3949748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46" name="Google Shape;199;p4">
              <a:extLst>
                <a:ext uri="{FF2B5EF4-FFF2-40B4-BE49-F238E27FC236}">
                  <a16:creationId xmlns:a16="http://schemas.microsoft.com/office/drawing/2014/main" id="{8327F119-BBDF-8717-C5A0-8FCC69DA193D}"/>
                </a:ext>
              </a:extLst>
            </p:cNvPr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00;p4">
              <a:extLst>
                <a:ext uri="{FF2B5EF4-FFF2-40B4-BE49-F238E27FC236}">
                  <a16:creationId xmlns:a16="http://schemas.microsoft.com/office/drawing/2014/main" id="{EB0117E7-04E3-032A-E905-3E717CAE415C}"/>
                </a:ext>
              </a:extLst>
            </p:cNvPr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01;p4">
              <a:extLst>
                <a:ext uri="{FF2B5EF4-FFF2-40B4-BE49-F238E27FC236}">
                  <a16:creationId xmlns:a16="http://schemas.microsoft.com/office/drawing/2014/main" id="{4F21898C-D6AF-FC79-26A1-546359ED967C}"/>
                </a:ext>
              </a:extLst>
            </p:cNvPr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02;p4">
              <a:extLst>
                <a:ext uri="{FF2B5EF4-FFF2-40B4-BE49-F238E27FC236}">
                  <a16:creationId xmlns:a16="http://schemas.microsoft.com/office/drawing/2014/main" id="{C0D5F4FD-9DDE-67F5-F25C-9CBC2F2FA722}"/>
                </a:ext>
              </a:extLst>
            </p:cNvPr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03;p4">
              <a:extLst>
                <a:ext uri="{FF2B5EF4-FFF2-40B4-BE49-F238E27FC236}">
                  <a16:creationId xmlns:a16="http://schemas.microsoft.com/office/drawing/2014/main" id="{7BF96BD8-4491-C3E0-DE5A-6B4B8D67ADFE}"/>
                </a:ext>
              </a:extLst>
            </p:cNvPr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04;p4">
              <a:extLst>
                <a:ext uri="{FF2B5EF4-FFF2-40B4-BE49-F238E27FC236}">
                  <a16:creationId xmlns:a16="http://schemas.microsoft.com/office/drawing/2014/main" id="{752A3834-597C-A917-1B1C-3239F12B3395}"/>
                </a:ext>
              </a:extLst>
            </p:cNvPr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05;p4">
              <a:extLst>
                <a:ext uri="{FF2B5EF4-FFF2-40B4-BE49-F238E27FC236}">
                  <a16:creationId xmlns:a16="http://schemas.microsoft.com/office/drawing/2014/main" id="{5B090EBA-4B7D-953B-0918-39AE187FDB74}"/>
                </a:ext>
              </a:extLst>
            </p:cNvPr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06;p4">
              <a:extLst>
                <a:ext uri="{FF2B5EF4-FFF2-40B4-BE49-F238E27FC236}">
                  <a16:creationId xmlns:a16="http://schemas.microsoft.com/office/drawing/2014/main" id="{C2A6F402-D01D-A3E6-A1DD-EFB0B438C50D}"/>
                </a:ext>
              </a:extLst>
            </p:cNvPr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07;p4">
              <a:extLst>
                <a:ext uri="{FF2B5EF4-FFF2-40B4-BE49-F238E27FC236}">
                  <a16:creationId xmlns:a16="http://schemas.microsoft.com/office/drawing/2014/main" id="{6331A59C-7488-F388-63DC-F83F7A9A8199}"/>
                </a:ext>
              </a:extLst>
            </p:cNvPr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08;p4">
              <a:extLst>
                <a:ext uri="{FF2B5EF4-FFF2-40B4-BE49-F238E27FC236}">
                  <a16:creationId xmlns:a16="http://schemas.microsoft.com/office/drawing/2014/main" id="{8BCDF846-267C-B541-0CB9-E7DD006B9DC7}"/>
                </a:ext>
              </a:extLst>
            </p:cNvPr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09;p4">
              <a:extLst>
                <a:ext uri="{FF2B5EF4-FFF2-40B4-BE49-F238E27FC236}">
                  <a16:creationId xmlns:a16="http://schemas.microsoft.com/office/drawing/2014/main" id="{707DA4A9-F018-8585-6868-5672DC590FA9}"/>
                </a:ext>
              </a:extLst>
            </p:cNvPr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10;p4">
              <a:extLst>
                <a:ext uri="{FF2B5EF4-FFF2-40B4-BE49-F238E27FC236}">
                  <a16:creationId xmlns:a16="http://schemas.microsoft.com/office/drawing/2014/main" id="{1B69A885-55A1-F886-868C-D9EA476116C0}"/>
                </a:ext>
              </a:extLst>
            </p:cNvPr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11;p4">
              <a:extLst>
                <a:ext uri="{FF2B5EF4-FFF2-40B4-BE49-F238E27FC236}">
                  <a16:creationId xmlns:a16="http://schemas.microsoft.com/office/drawing/2014/main" id="{46966B9A-BFC2-A4A0-8DFD-8EBB8B79700E}"/>
                </a:ext>
              </a:extLst>
            </p:cNvPr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12;p4">
              <a:extLst>
                <a:ext uri="{FF2B5EF4-FFF2-40B4-BE49-F238E27FC236}">
                  <a16:creationId xmlns:a16="http://schemas.microsoft.com/office/drawing/2014/main" id="{93D5E005-DBD2-F0D9-CF8D-1178E6BE11BA}"/>
                </a:ext>
              </a:extLst>
            </p:cNvPr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13;p4">
              <a:extLst>
                <a:ext uri="{FF2B5EF4-FFF2-40B4-BE49-F238E27FC236}">
                  <a16:creationId xmlns:a16="http://schemas.microsoft.com/office/drawing/2014/main" id="{180B4672-DD4F-4FD3-BCF5-2B4230E3647A}"/>
                </a:ext>
              </a:extLst>
            </p:cNvPr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214;p4">
            <a:extLst>
              <a:ext uri="{FF2B5EF4-FFF2-40B4-BE49-F238E27FC236}">
                <a16:creationId xmlns:a16="http://schemas.microsoft.com/office/drawing/2014/main" id="{72B80643-5C47-6554-7F6D-73046086B1BE}"/>
              </a:ext>
            </a:extLst>
          </p:cNvPr>
          <p:cNvSpPr/>
          <p:nvPr/>
        </p:nvSpPr>
        <p:spPr>
          <a:xfrm>
            <a:off x="443230" y="3402299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56E065CF-7431-75CD-CD49-0EEAF0C3E0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8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581109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Прямоугольник 80">
            <a:extLst>
              <a:ext uri="{FF2B5EF4-FFF2-40B4-BE49-F238E27FC236}">
                <a16:creationId xmlns:a16="http://schemas.microsoft.com/office/drawing/2014/main" id="{68A5BCB8-2465-43E4-9F90-D3D66E3C2267}"/>
              </a:ext>
            </a:extLst>
          </p:cNvPr>
          <p:cNvSpPr/>
          <p:nvPr/>
        </p:nvSpPr>
        <p:spPr>
          <a:xfrm>
            <a:off x="4695497" y="2454582"/>
            <a:ext cx="6763049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41A35"/>
                </a:solidFill>
                <a:latin typeface="Arial Black"/>
              </a:rPr>
              <a:t>По любым вопросам – пишите:</a:t>
            </a:r>
          </a:p>
          <a:p>
            <a:pPr algn="r">
              <a:buClr>
                <a:schemeClr val="tx1">
                  <a:lumMod val="75000"/>
                  <a:lumOff val="25000"/>
                </a:schemeClr>
              </a:buClr>
            </a:pPr>
            <a:endParaRPr lang="ru-RU" sz="1600" dirty="0">
              <a:solidFill>
                <a:srgbClr val="041A35"/>
              </a:solidFill>
              <a:latin typeface="Arial Black" panose="020B0A04020102020204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89" name="Прямоугольник: скругленные углы 88">
            <a:extLst>
              <a:ext uri="{FF2B5EF4-FFF2-40B4-BE49-F238E27FC236}">
                <a16:creationId xmlns:a16="http://schemas.microsoft.com/office/drawing/2014/main" id="{1E32A107-3122-4C7F-9CEB-895DA8B71571}"/>
              </a:ext>
            </a:extLst>
          </p:cNvPr>
          <p:cNvSpPr/>
          <p:nvPr/>
        </p:nvSpPr>
        <p:spPr>
          <a:xfrm>
            <a:off x="4871970" y="2805068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rgbClr val="041A35"/>
                </a:solidFill>
                <a:latin typeface="Arial Black"/>
              </a:rPr>
              <a:t>РОМАН ИСАЧЕНКО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90" name="Прямоугольник 89">
            <a:extLst>
              <a:ext uri="{FF2B5EF4-FFF2-40B4-BE49-F238E27FC236}">
                <a16:creationId xmlns:a16="http://schemas.microsoft.com/office/drawing/2014/main" id="{E8A280E2-F2CC-41D5-9235-5D3968792FE3}"/>
              </a:ext>
            </a:extLst>
          </p:cNvPr>
          <p:cNvSpPr/>
          <p:nvPr/>
        </p:nvSpPr>
        <p:spPr>
          <a:xfrm>
            <a:off x="6624142" y="3289378"/>
            <a:ext cx="5160651" cy="464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telegram: </a:t>
            </a:r>
            <a:r>
              <a:rPr lang="en-US" dirty="0">
                <a:solidFill>
                  <a:srgbClr val="041A35"/>
                </a:solidFill>
                <a:latin typeface="Arial Black"/>
              </a:rPr>
              <a:t>@</a:t>
            </a:r>
            <a:r>
              <a:rPr lang="en-US" dirty="0" err="1">
                <a:solidFill>
                  <a:srgbClr val="041A35"/>
                </a:solidFill>
                <a:latin typeface="Arial Black"/>
              </a:rPr>
              <a:t>roman_isachenko</a:t>
            </a:r>
            <a:endParaRPr lang="en-US" dirty="0">
              <a:solidFill>
                <a:srgbClr val="041A35"/>
              </a:solidFill>
              <a:latin typeface="Arial Black"/>
            </a:endParaRPr>
          </a:p>
        </p:txBody>
      </p:sp>
      <p:pic>
        <p:nvPicPr>
          <p:cNvPr id="84" name="Рисунок 83">
            <a:extLst>
              <a:ext uri="{FF2B5EF4-FFF2-40B4-BE49-F238E27FC236}">
                <a16:creationId xmlns:a16="http://schemas.microsoft.com/office/drawing/2014/main" id="{2822D8FE-A543-416F-84B5-B7AC04ED3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155" y="3416567"/>
            <a:ext cx="298987" cy="298987"/>
          </a:xfrm>
          <a:prstGeom prst="rect">
            <a:avLst/>
          </a:prstGeom>
        </p:spPr>
      </p:pic>
      <p:sp>
        <p:nvSpPr>
          <p:cNvPr id="143" name="Прямоугольник: скругленные углы 142">
            <a:extLst>
              <a:ext uri="{FF2B5EF4-FFF2-40B4-BE49-F238E27FC236}">
                <a16:creationId xmlns:a16="http://schemas.microsoft.com/office/drawing/2014/main" id="{D2E5CF16-FF99-4B5D-A21D-AA451A6CD02A}"/>
              </a:ext>
            </a:extLst>
          </p:cNvPr>
          <p:cNvSpPr/>
          <p:nvPr/>
        </p:nvSpPr>
        <p:spPr>
          <a:xfrm>
            <a:off x="374705" y="1427793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  <a:ea typeface="Tahoma" panose="020B0604030504040204" pitchFamily="34" charset="0"/>
                <a:cs typeface="Segoe UI" panose="020B0502040204020203" pitchFamily="34" charset="0"/>
              </a:rPr>
              <a:t>ЧТО НУЖНО ЗНАТЬ?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44" name="Прямоугольник: скругленные углы 143">
            <a:extLst>
              <a:ext uri="{FF2B5EF4-FFF2-40B4-BE49-F238E27FC236}">
                <a16:creationId xmlns:a16="http://schemas.microsoft.com/office/drawing/2014/main" id="{2060A98C-0180-477F-AE44-873C638A2A22}"/>
              </a:ext>
            </a:extLst>
          </p:cNvPr>
          <p:cNvSpPr/>
          <p:nvPr/>
        </p:nvSpPr>
        <p:spPr>
          <a:xfrm>
            <a:off x="374705" y="3943496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  <a:ea typeface="Tahoma" panose="020B0604030504040204" pitchFamily="34" charset="0"/>
                <a:cs typeface="Segoe UI" panose="020B0502040204020203" pitchFamily="34" charset="0"/>
              </a:rPr>
              <a:t>ПОМНИМ, ЧТО..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4" name="Прямоугольник: скругленные углы 87">
            <a:extLst>
              <a:ext uri="{FF2B5EF4-FFF2-40B4-BE49-F238E27FC236}">
                <a16:creationId xmlns:a16="http://schemas.microsoft.com/office/drawing/2014/main" id="{54BB6506-E8C2-3E40-96C4-26472FA87F0D}"/>
              </a:ext>
            </a:extLst>
          </p:cNvPr>
          <p:cNvSpPr/>
          <p:nvPr/>
        </p:nvSpPr>
        <p:spPr>
          <a:xfrm>
            <a:off x="4523536" y="1411765"/>
            <a:ext cx="7488924" cy="3435080"/>
          </a:xfrm>
          <a:prstGeom prst="roundRect">
            <a:avLst>
              <a:gd name="adj" fmla="val 2359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4F459E-26E0-1545-B813-F2F669F17533}"/>
              </a:ext>
            </a:extLst>
          </p:cNvPr>
          <p:cNvSpPr txBox="1"/>
          <p:nvPr/>
        </p:nvSpPr>
        <p:spPr>
          <a:xfrm>
            <a:off x="4570881" y="1738785"/>
            <a:ext cx="6701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1A35"/>
                </a:solidFill>
                <a:latin typeface="Arial Black"/>
              </a:rPr>
              <a:t>repo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>
                <a:hlinkClick r:id="rId6"/>
              </a:rPr>
              <a:t>https://github.com/r-isachenko/2025-DGM-MIPT-YSDA-course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7" name="Прямоугольник: скругленные углы 142">
            <a:extLst>
              <a:ext uri="{FF2B5EF4-FFF2-40B4-BE49-F238E27FC236}">
                <a16:creationId xmlns:a16="http://schemas.microsoft.com/office/drawing/2014/main" id="{7930E6B5-2256-D040-A063-4AFC0A578E26}"/>
              </a:ext>
            </a:extLst>
          </p:cNvPr>
          <p:cNvSpPr/>
          <p:nvPr/>
        </p:nvSpPr>
        <p:spPr>
          <a:xfrm>
            <a:off x="4752496" y="1190595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</a:rPr>
              <a:t>ССЫЛКИ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A684EBEE-D0A7-8B4E-A3F4-913F55E19B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7D8D5E-59D0-513C-9618-1CEEEA68F1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  <p:sp>
        <p:nvSpPr>
          <p:cNvPr id="6" name="Google Shape;223;p5">
            <a:extLst>
              <a:ext uri="{FF2B5EF4-FFF2-40B4-BE49-F238E27FC236}">
                <a16:creationId xmlns:a16="http://schemas.microsoft.com/office/drawing/2014/main" id="{5C975851-F906-6968-3F26-C84CB98F6118}"/>
              </a:ext>
            </a:extLst>
          </p:cNvPr>
          <p:cNvSpPr/>
          <p:nvPr/>
        </p:nvSpPr>
        <p:spPr>
          <a:xfrm>
            <a:off x="374706" y="2054532"/>
            <a:ext cx="3574442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Глубокое обучение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224;p5">
            <a:extLst>
              <a:ext uri="{FF2B5EF4-FFF2-40B4-BE49-F238E27FC236}">
                <a16:creationId xmlns:a16="http://schemas.microsoft.com/office/drawing/2014/main" id="{13D8754A-8F9C-C6EF-C0C2-3B94C9F9FBFB}"/>
              </a:ext>
            </a:extLst>
          </p:cNvPr>
          <p:cNvSpPr/>
          <p:nvPr/>
        </p:nvSpPr>
        <p:spPr>
          <a:xfrm>
            <a:off x="374510" y="4719046"/>
            <a:ext cx="3983326" cy="1592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D92A6B-69E5-D345-5568-974D883107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970" y="3351635"/>
            <a:ext cx="1343453" cy="134345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14994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0828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bNumberIsYear val=&quot;0&quot;/&gt;&lt;m_strFormatTime&gt;%#4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2870</TotalTime>
  <Words>578</Words>
  <Application>Microsoft Macintosh PowerPoint</Application>
  <PresentationFormat>Widescreen</PresentationFormat>
  <Paragraphs>99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Helvetica</vt:lpstr>
      <vt:lpstr>Helvetica Neue</vt:lpstr>
      <vt:lpstr>Montserrat</vt:lpstr>
      <vt:lpstr>Quattrocento Sans</vt:lpstr>
      <vt:lpstr>Segoe UI</vt:lpstr>
      <vt:lpstr>Тема Office</vt:lpstr>
      <vt:lpstr>Слайд think-cell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41</cp:revision>
  <dcterms:created xsi:type="dcterms:W3CDTF">2021-01-27T12:15:32Z</dcterms:created>
  <dcterms:modified xsi:type="dcterms:W3CDTF">2025-09-16T11:18:44Z</dcterms:modified>
</cp:coreProperties>
</file>

<file path=docProps/thumbnail.jpeg>
</file>